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5"/>
  </p:notesMasterIdLst>
  <p:sldIdLst>
    <p:sldId id="256" r:id="rId2"/>
    <p:sldId id="325" r:id="rId3"/>
    <p:sldId id="326" r:id="rId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4660"/>
  </p:normalViewPr>
  <p:slideViewPr>
    <p:cSldViewPr snapToGrid="0">
      <p:cViewPr varScale="1">
        <p:scale>
          <a:sx n="105" d="100"/>
          <a:sy n="105" d="100"/>
        </p:scale>
        <p:origin x="176" y="5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423FE7-FE87-4877-BA90-A68CE0E091FE}" type="datetimeFigureOut">
              <a:rPr lang="en-GB" smtClean="0"/>
              <a:t>05/11/2024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DBE2C0-7629-4A7F-BB15-56450446EF69}" type="slidenum">
              <a:rPr lang="en-GB" smtClean="0"/>
              <a:t>‹#›</a:t>
            </a:fld>
            <a:endParaRPr lang="en-GB"/>
          </a:p>
        </p:txBody>
      </p:sp>
    </p:spTree>
    <p:extLst>
      <p:ext uri="{BB962C8B-B14F-4D97-AF65-F5344CB8AC3E}">
        <p14:creationId xmlns:p14="http://schemas.microsoft.com/office/powerpoint/2010/main" val="8900555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AD66DA25-1DC7-BC3A-7EEC-C1DA725726EE}"/>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72FB8DFB-3746-8ECF-0C30-4E3099513F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1A035EC3-B807-457E-2DFC-4D79829D42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1086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a:extLst>
            <a:ext uri="{FF2B5EF4-FFF2-40B4-BE49-F238E27FC236}">
              <a16:creationId xmlns:a16="http://schemas.microsoft.com/office/drawing/2014/main" id="{54F98CB7-B55E-0551-EDDD-8F7DCFEC3E62}"/>
            </a:ext>
          </a:extLst>
        </p:cNvPr>
        <p:cNvGrpSpPr/>
        <p:nvPr/>
      </p:nvGrpSpPr>
      <p:grpSpPr>
        <a:xfrm>
          <a:off x="0" y="0"/>
          <a:ext cx="0" cy="0"/>
          <a:chOff x="0" y="0"/>
          <a:chExt cx="0" cy="0"/>
        </a:xfrm>
      </p:grpSpPr>
      <p:sp>
        <p:nvSpPr>
          <p:cNvPr id="211" name="Google Shape;211;g7290233416_0_12:notes">
            <a:extLst>
              <a:ext uri="{FF2B5EF4-FFF2-40B4-BE49-F238E27FC236}">
                <a16:creationId xmlns:a16="http://schemas.microsoft.com/office/drawing/2014/main" id="{772C653C-B3A3-FEDA-2F76-1AE4C82FF2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a:extLst>
              <a:ext uri="{FF2B5EF4-FFF2-40B4-BE49-F238E27FC236}">
                <a16:creationId xmlns:a16="http://schemas.microsoft.com/office/drawing/2014/main" id="{F40D446D-0E73-80C9-3CD4-7AC19023B6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84289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GB"/>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a:xfrm>
            <a:off x="2692397" y="5037663"/>
            <a:ext cx="5214635" cy="279400"/>
          </a:xfrm>
        </p:spPr>
        <p:txBody>
          <a:bodyPr/>
          <a:lstStyle/>
          <a:p>
            <a:endParaRPr lang="en-GB"/>
          </a:p>
        </p:txBody>
      </p:sp>
      <p:sp>
        <p:nvSpPr>
          <p:cNvPr id="6" name="Slide Number Placeholder 5"/>
          <p:cNvSpPr>
            <a:spLocks noGrp="1"/>
          </p:cNvSpPr>
          <p:nvPr>
            <p:ph type="sldNum" sz="quarter" idx="12"/>
          </p:nvPr>
        </p:nvSpPr>
        <p:spPr>
          <a:xfrm>
            <a:off x="8956900" y="5037663"/>
            <a:ext cx="551167" cy="279400"/>
          </a:xfrm>
        </p:spPr>
        <p:txBody>
          <a:bodyPr/>
          <a:lstStyle/>
          <a:p>
            <a:fld id="{F0521464-B0FB-4DB9-AB57-9C9C090AD265}" type="slidenum">
              <a:rPr lang="en-GB" smtClean="0"/>
              <a:t>‹#›</a:t>
            </a:fld>
            <a:endParaRPr lang="en-GB"/>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65800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E5EE48A-8BE2-42AA-9120-F5723F6AB52E}"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246876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3574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611852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2982214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GB"/>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1046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05819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4281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6244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2692028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E5EE48A-8BE2-42AA-9120-F5723F6AB52E}" type="datetimeFigureOut">
              <a:rPr lang="en-GB" smtClean="0"/>
              <a:t>05/11/2024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0521464-B0FB-4DB9-AB57-9C9C090AD265}" type="slidenum">
              <a:rPr lang="en-GB" smtClean="0"/>
              <a:t>‹#›</a:t>
            </a:fld>
            <a:endParaRPr lang="en-GB"/>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6811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E5EE48A-8BE2-42AA-9120-F5723F6AB52E}"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472828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E5EE48A-8BE2-42AA-9120-F5723F6AB52E}" type="datetimeFigureOut">
              <a:rPr lang="en-GB" smtClean="0"/>
              <a:t>05/11/2024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0521464-B0FB-4DB9-AB57-9C9C090AD265}" type="slidenum">
              <a:rPr lang="en-GB" smtClean="0"/>
              <a:t>‹#›</a:t>
            </a:fld>
            <a:endParaRPr lang="en-GB"/>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64330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E5EE48A-8BE2-42AA-9120-F5723F6AB52E}" type="datetimeFigureOut">
              <a:rPr lang="en-GB" smtClean="0"/>
              <a:t>05/11/2024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0521464-B0FB-4DB9-AB57-9C9C090AD265}" type="slidenum">
              <a:rPr lang="en-GB" smtClean="0"/>
              <a:t>‹#›</a:t>
            </a:fld>
            <a:endParaRPr lang="en-GB"/>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0174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5EE48A-8BE2-42AA-9120-F5723F6AB52E}" type="datetimeFigureOut">
              <a:rPr lang="en-GB" smtClean="0"/>
              <a:t>05/11/2024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3743163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GB"/>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E5EE48A-8BE2-42AA-9120-F5723F6AB52E}"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0521464-B0FB-4DB9-AB57-9C9C090AD265}" type="slidenum">
              <a:rPr lang="en-GB" smtClean="0"/>
              <a:t>‹#›</a:t>
            </a:fld>
            <a:endParaRPr lang="en-GB"/>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0585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GB"/>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E5EE48A-8BE2-42AA-9120-F5723F6AB52E}" type="datetimeFigureOut">
              <a:rPr lang="en-GB" smtClean="0"/>
              <a:t>05/11/2024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0521464-B0FB-4DB9-AB57-9C9C090AD265}" type="slidenum">
              <a:rPr lang="en-GB" smtClean="0"/>
              <a:t>‹#›</a:t>
            </a:fld>
            <a:endParaRPr lang="en-GB"/>
          </a:p>
        </p:txBody>
      </p:sp>
    </p:spTree>
    <p:extLst>
      <p:ext uri="{BB962C8B-B14F-4D97-AF65-F5344CB8AC3E}">
        <p14:creationId xmlns:p14="http://schemas.microsoft.com/office/powerpoint/2010/main" val="2339101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E5EE48A-8BE2-42AA-9120-F5723F6AB52E}" type="datetimeFigureOut">
              <a:rPr lang="en-GB" smtClean="0"/>
              <a:t>05/11/2024</a:t>
            </a:fld>
            <a:endParaRPr lang="en-GB"/>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0521464-B0FB-4DB9-AB57-9C9C090AD265}" type="slidenum">
              <a:rPr lang="en-GB" smtClean="0"/>
              <a:t>‹#›</a:t>
            </a:fld>
            <a:endParaRPr lang="en-GB"/>
          </a:p>
        </p:txBody>
      </p:sp>
    </p:spTree>
    <p:extLst>
      <p:ext uri="{BB962C8B-B14F-4D97-AF65-F5344CB8AC3E}">
        <p14:creationId xmlns:p14="http://schemas.microsoft.com/office/powerpoint/2010/main" val="104011223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B7205-FD59-38E6-12C6-D8B5E4486044}"/>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E9D2848D-2611-A3C2-5645-87ACA6E5B440}"/>
              </a:ext>
            </a:extLst>
          </p:cNvPr>
          <p:cNvSpPr>
            <a:spLocks noGrp="1"/>
          </p:cNvSpPr>
          <p:nvPr>
            <p:ph type="subTitle" idx="1"/>
          </p:nvPr>
        </p:nvSpPr>
        <p:spPr/>
        <p:txBody>
          <a:bodyPr/>
          <a:lstStyle/>
          <a:p>
            <a:endParaRPr lang="en-GB"/>
          </a:p>
        </p:txBody>
      </p:sp>
    </p:spTree>
    <p:extLst>
      <p:ext uri="{BB962C8B-B14F-4D97-AF65-F5344CB8AC3E}">
        <p14:creationId xmlns:p14="http://schemas.microsoft.com/office/powerpoint/2010/main" val="3874824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5CED1F55-1844-FAA4-5E91-8A70DAB5CD8B}"/>
            </a:ext>
          </a:extLst>
        </p:cNvPr>
        <p:cNvGrpSpPr/>
        <p:nvPr/>
      </p:nvGrpSpPr>
      <p:grpSpPr>
        <a:xfrm>
          <a:off x="0" y="0"/>
          <a:ext cx="0" cy="0"/>
          <a:chOff x="0" y="0"/>
          <a:chExt cx="0" cy="0"/>
        </a:xfrm>
      </p:grpSpPr>
      <p:sp>
        <p:nvSpPr>
          <p:cNvPr id="2" name="Google Shape;214;p44">
            <a:extLst>
              <a:ext uri="{FF2B5EF4-FFF2-40B4-BE49-F238E27FC236}">
                <a16:creationId xmlns:a16="http://schemas.microsoft.com/office/drawing/2014/main" id="{14161645-7E76-88B2-251A-4777197DE802}"/>
              </a:ext>
            </a:extLst>
          </p:cNvPr>
          <p:cNvSpPr txBox="1">
            <a:spLocks/>
          </p:cNvSpPr>
          <p:nvPr/>
        </p:nvSpPr>
        <p:spPr>
          <a:xfrm>
            <a:off x="873182" y="89214"/>
            <a:ext cx="6905323" cy="1708151"/>
          </a:xfrm>
          <a:prstGeom prst="rect">
            <a:avLst/>
          </a:prstGeom>
        </p:spPr>
        <p:txBody>
          <a:bodyPr spcFirstLastPara="1" vert="horz" lIns="121920" tIns="60960" rIns="121920" bIns="6096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t>Dynamic Time Warping</a:t>
            </a:r>
            <a:endParaRPr lang="en-US" sz="4000" dirty="0"/>
          </a:p>
        </p:txBody>
      </p:sp>
      <p:sp>
        <p:nvSpPr>
          <p:cNvPr id="5" name="Google Shape;215;p44">
            <a:extLst>
              <a:ext uri="{FF2B5EF4-FFF2-40B4-BE49-F238E27FC236}">
                <a16:creationId xmlns:a16="http://schemas.microsoft.com/office/drawing/2014/main" id="{2C305ECC-1146-A18E-9632-A8F2B8BDEA1B}"/>
              </a:ext>
            </a:extLst>
          </p:cNvPr>
          <p:cNvSpPr txBox="1">
            <a:spLocks/>
          </p:cNvSpPr>
          <p:nvPr/>
        </p:nvSpPr>
        <p:spPr>
          <a:xfrm>
            <a:off x="1024099" y="3204423"/>
            <a:ext cx="3904407" cy="1090912"/>
          </a:xfrm>
          <a:prstGeom prst="rect">
            <a:avLst/>
          </a:prstGeom>
        </p:spPr>
        <p:txBody>
          <a:bodyPr spcFirstLastPara="1" wrap="square" lIns="121900" tIns="121900" rIns="121900" bIns="121900" anchor="t" anchorCtr="0">
            <a:noAutofit/>
          </a:bodyPr>
          <a:lstStyle/>
          <a:p>
            <a:pPr marL="838190" lvl="1" indent="-380990">
              <a:buChar char="•"/>
            </a:pPr>
            <a:endParaRPr lang="en" sz="2000" dirty="0">
              <a:latin typeface="Calibri Light"/>
            </a:endParaRPr>
          </a:p>
        </p:txBody>
      </p:sp>
      <p:cxnSp>
        <p:nvCxnSpPr>
          <p:cNvPr id="6" name="Google Shape;216;p44">
            <a:extLst>
              <a:ext uri="{FF2B5EF4-FFF2-40B4-BE49-F238E27FC236}">
                <a16:creationId xmlns:a16="http://schemas.microsoft.com/office/drawing/2014/main" id="{0E63D045-757C-8C05-8BA8-9FFDEBBE9144}"/>
              </a:ext>
            </a:extLst>
          </p:cNvPr>
          <p:cNvCxnSpPr/>
          <p:nvPr/>
        </p:nvCxnSpPr>
        <p:spPr>
          <a:xfrm>
            <a:off x="7419183" y="1638808"/>
            <a:ext cx="21286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9" name="Google Shape;215;p44">
            <a:extLst>
              <a:ext uri="{FF2B5EF4-FFF2-40B4-BE49-F238E27FC236}">
                <a16:creationId xmlns:a16="http://schemas.microsoft.com/office/drawing/2014/main" id="{A4E18D0D-FB05-5D38-7D27-45355E81CD01}"/>
              </a:ext>
            </a:extLst>
          </p:cNvPr>
          <p:cNvSpPr txBox="1">
            <a:spLocks/>
          </p:cNvSpPr>
          <p:nvPr/>
        </p:nvSpPr>
        <p:spPr>
          <a:xfrm>
            <a:off x="787188" y="1302361"/>
            <a:ext cx="10415798" cy="1720533"/>
          </a:xfrm>
          <a:prstGeom prst="rect">
            <a:avLst/>
          </a:prstGeom>
        </p:spPr>
        <p:txBody>
          <a:bodyPr spcFirstLastPara="1" wrap="square" lIns="121900" tIns="121900" rIns="121900" bIns="121900" anchor="t" anchorCtr="0">
            <a:noAutofit/>
          </a:bodyPr>
          <a:lstStyle/>
          <a:p>
            <a:pPr marL="380990" indent="-380990">
              <a:buChar char="•"/>
            </a:pPr>
            <a:r>
              <a:rPr lang="en-GB" sz="1400" dirty="0">
                <a:latin typeface="Calibri" panose="020F0502020204030204" pitchFamily="34" charset="0"/>
                <a:ea typeface="Calibri" panose="020F0502020204030204" pitchFamily="34" charset="0"/>
                <a:cs typeface="Calibri" panose="020F0502020204030204" pitchFamily="34" charset="0"/>
              </a:rPr>
              <a:t>Aim: Compare and score similarity of two pose estimations, while accounting for differences in speed in different parts of the form/swing, hence aligning the sequence of pose estimations together through warping the sequence.</a:t>
            </a:r>
          </a:p>
          <a:p>
            <a:pPr marL="380990" indent="-380990">
              <a:buChar char="•"/>
            </a:pPr>
            <a:r>
              <a:rPr lang="en-GB" sz="1400" dirty="0">
                <a:latin typeface="Calibri" panose="020F0502020204030204" pitchFamily="34" charset="0"/>
                <a:ea typeface="Calibri" panose="020F0502020204030204" pitchFamily="34" charset="0"/>
                <a:cs typeface="Calibri" panose="020F0502020204030204" pitchFamily="34" charset="0"/>
              </a:rPr>
              <a:t>Secondary Aim: Identify the variance of similarity of poses, throughout time and location to pinpoint where the most improvement is needed. </a:t>
            </a:r>
          </a:p>
          <a:p>
            <a:pPr marL="380990" indent="-380990">
              <a:buChar char="•"/>
            </a:pPr>
            <a:r>
              <a:rPr lang="en-GB" sz="1400" dirty="0">
                <a:latin typeface="Calibri" panose="020F0502020204030204" pitchFamily="34" charset="0"/>
                <a:ea typeface="Calibri" panose="020F0502020204030204" pitchFamily="34" charset="0"/>
                <a:cs typeface="Calibri" panose="020F0502020204030204" pitchFamily="34" charset="0"/>
              </a:rPr>
              <a:t>For the sake of real-time computation speed decided to switch from </a:t>
            </a:r>
            <a:r>
              <a:rPr lang="en-GB" sz="1400" dirty="0" err="1">
                <a:latin typeface="Calibri" panose="020F0502020204030204" pitchFamily="34" charset="0"/>
                <a:ea typeface="Calibri" panose="020F0502020204030204" pitchFamily="34" charset="0"/>
                <a:cs typeface="Calibri" panose="020F0502020204030204" pitchFamily="34" charset="0"/>
              </a:rPr>
              <a:t>OpenPose</a:t>
            </a:r>
            <a:r>
              <a:rPr lang="en-GB" sz="1400" dirty="0">
                <a:latin typeface="Calibri" panose="020F0502020204030204" pitchFamily="34" charset="0"/>
                <a:ea typeface="Calibri" panose="020F0502020204030204" pitchFamily="34" charset="0"/>
                <a:cs typeface="Calibri" panose="020F0502020204030204" pitchFamily="34" charset="0"/>
              </a:rPr>
              <a:t> to using OpenCV, requiring rewriting code.</a:t>
            </a:r>
          </a:p>
          <a:p>
            <a:pPr marL="380990" indent="-380990">
              <a:buChar char="•"/>
            </a:pPr>
            <a:r>
              <a:rPr lang="en-GB" sz="1400" dirty="0">
                <a:latin typeface="Calibri" panose="020F0502020204030204" pitchFamily="34" charset="0"/>
                <a:ea typeface="Calibri" panose="020F0502020204030204" pitchFamily="34" charset="0"/>
                <a:cs typeface="Calibri" panose="020F0502020204030204" pitchFamily="34" charset="0"/>
              </a:rPr>
              <a:t>Problem: We have multiple joints/vectors/angles in each pose estimation skeleton, so need a way to incorporate them all, as DTW was initially made for single variable comparisons.</a:t>
            </a:r>
          </a:p>
          <a:p>
            <a:pPr marL="380990" indent="-380990">
              <a:buChar char="•"/>
            </a:pPr>
            <a:endParaRPr lang="en-GB" sz="1400" dirty="0">
              <a:latin typeface="Calibri Light"/>
            </a:endParaRPr>
          </a:p>
        </p:txBody>
      </p:sp>
      <p:pic>
        <p:nvPicPr>
          <p:cNvPr id="1026" name="Picture 2" descr="Dynamic Time Warping Nearest Neighbors - Machine Learning Applied">
            <a:extLst>
              <a:ext uri="{FF2B5EF4-FFF2-40B4-BE49-F238E27FC236}">
                <a16:creationId xmlns:a16="http://schemas.microsoft.com/office/drawing/2014/main" id="{26DB5E98-5ED6-DE33-F19E-64732CFBE6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4499" y="136411"/>
            <a:ext cx="3869981" cy="128999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C9C10DD-4F0B-49FC-BA8D-9ABA96F14CB7}"/>
              </a:ext>
            </a:extLst>
          </p:cNvPr>
          <p:cNvSpPr txBox="1"/>
          <p:nvPr/>
        </p:nvSpPr>
        <p:spPr>
          <a:xfrm>
            <a:off x="1024099" y="3010512"/>
            <a:ext cx="7828588" cy="3108543"/>
          </a:xfrm>
          <a:prstGeom prst="rect">
            <a:avLst/>
          </a:prstGeom>
          <a:noFill/>
        </p:spPr>
        <p:txBody>
          <a:bodyPr wrap="square">
            <a:spAutoFit/>
          </a:bodyPr>
          <a:lstStyle/>
          <a:p>
            <a:r>
              <a:rPr lang="en-GB" sz="1400" dirty="0">
                <a:latin typeface="Calibri" panose="020F0502020204030204" pitchFamily="34" charset="0"/>
                <a:ea typeface="Calibri" panose="020F0502020204030204" pitchFamily="34" charset="0"/>
                <a:cs typeface="Calibri" panose="020F0502020204030204" pitchFamily="34" charset="0"/>
              </a:rPr>
              <a:t>Researched 3 </a:t>
            </a:r>
            <a:r>
              <a:rPr lang="en-GB" sz="1400">
                <a:latin typeface="Calibri" panose="020F0502020204030204" pitchFamily="34" charset="0"/>
                <a:ea typeface="Calibri" panose="020F0502020204030204" pitchFamily="34" charset="0"/>
                <a:cs typeface="Calibri" panose="020F0502020204030204" pitchFamily="34" charset="0"/>
              </a:rPr>
              <a:t>potential Solutions.</a:t>
            </a:r>
            <a:endParaRPr lang="en-GB" sz="1400" dirty="0">
              <a:latin typeface="Calibri" panose="020F0502020204030204" pitchFamily="34" charset="0"/>
              <a:ea typeface="Calibri" panose="020F0502020204030204" pitchFamily="34" charset="0"/>
              <a:cs typeface="Calibri" panose="020F0502020204030204" pitchFamily="34" charset="0"/>
            </a:endParaRPr>
          </a:p>
          <a:p>
            <a:pPr marL="0" marR="0"/>
            <a:r>
              <a:rPr lang="en-GB" sz="1400" dirty="0">
                <a:latin typeface="Calibri" panose="020F0502020204030204" pitchFamily="34" charset="0"/>
                <a:ea typeface="Calibri" panose="020F0502020204030204" pitchFamily="34" charset="0"/>
                <a:cs typeface="Calibri" panose="020F0502020204030204" pitchFamily="34" charset="0"/>
              </a:rPr>
              <a:t>1. Multiple uses of DTW: The simplest approach would be having broken down the skeleton into 10 joint angles, (x1,x2,…x10) for the user and (y1,y2,…,y10) for the professional and then apply DTW for each specific join/pair (xi, </a:t>
            </a:r>
            <a:r>
              <a:rPr lang="en-GB" sz="1400" dirty="0" err="1">
                <a:latin typeface="Calibri" panose="020F0502020204030204" pitchFamily="34" charset="0"/>
                <a:ea typeface="Calibri" panose="020F0502020204030204" pitchFamily="34" charset="0"/>
                <a:cs typeface="Calibri" panose="020F0502020204030204" pitchFamily="34" charset="0"/>
              </a:rPr>
              <a:t>yi</a:t>
            </a:r>
            <a:r>
              <a:rPr lang="en-GB" sz="1400" dirty="0">
                <a:latin typeface="Calibri" panose="020F0502020204030204" pitchFamily="34" charset="0"/>
                <a:ea typeface="Calibri" panose="020F0502020204030204" pitchFamily="34" charset="0"/>
                <a:cs typeface="Calibri" panose="020F0502020204030204" pitchFamily="34" charset="0"/>
              </a:rPr>
              <a:t>). Then we would get 10 </a:t>
            </a:r>
            <a:r>
              <a:rPr lang="en-GB" sz="1400" dirty="0" err="1">
                <a:latin typeface="Calibri" panose="020F0502020204030204" pitchFamily="34" charset="0"/>
                <a:ea typeface="Calibri" panose="020F0502020204030204" pitchFamily="34" charset="0"/>
                <a:cs typeface="Calibri" panose="020F0502020204030204" pitchFamily="34" charset="0"/>
              </a:rPr>
              <a:t>simialirty</a:t>
            </a:r>
            <a:r>
              <a:rPr lang="en-GB" sz="1400" dirty="0">
                <a:latin typeface="Calibri" panose="020F0502020204030204" pitchFamily="34" charset="0"/>
                <a:ea typeface="Calibri" panose="020F0502020204030204" pitchFamily="34" charset="0"/>
                <a:cs typeface="Calibri" panose="020F0502020204030204" pitchFamily="34" charset="0"/>
              </a:rPr>
              <a:t> scores one for each joint angle, and we can average the scores for an overall similarity score. </a:t>
            </a:r>
            <a:r>
              <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rPr>
              <a:t>However this can abuse the principles of DTW to artificially inflate the average similarity score, falsely indicating the users form is better than it really is.</a:t>
            </a:r>
          </a:p>
          <a:p>
            <a:pPr marL="0" marR="0"/>
            <a:r>
              <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rPr>
              <a:t>This is because it leads to different angles being warped in different directions, so the model portrays the user as closer to the pro than reality. </a:t>
            </a:r>
          </a:p>
          <a:p>
            <a:pPr marL="0" marR="0"/>
            <a:r>
              <a:rPr lang="en-GB" sz="1400" dirty="0">
                <a:solidFill>
                  <a:srgbClr val="2F2F2F"/>
                </a:solidFill>
                <a:effectLst/>
                <a:latin typeface="Calibri" panose="020F0502020204030204" pitchFamily="34" charset="0"/>
              </a:rPr>
              <a:t>Remember DTW is only supposed to normalise for difference in speed and power, but by having a DTW for each angle, it allows for the form to just be incorrect: (professionals leg bends at same time as elbow extends, while the user is allowed to bend leg way before extending arm, but this is not penalised). This is called 'Overfitting' - the joints are just being considered </a:t>
            </a:r>
            <a:r>
              <a:rPr lang="en-GB" sz="1400" dirty="0" err="1">
                <a:solidFill>
                  <a:srgbClr val="2F2F2F"/>
                </a:solidFill>
                <a:effectLst/>
                <a:latin typeface="Calibri" panose="020F0502020204030204" pitchFamily="34" charset="0"/>
              </a:rPr>
              <a:t>indivisually</a:t>
            </a:r>
            <a:r>
              <a:rPr lang="en-GB" sz="1400" dirty="0">
                <a:solidFill>
                  <a:srgbClr val="2F2F2F"/>
                </a:solidFill>
                <a:effectLst/>
                <a:latin typeface="Calibri" panose="020F0502020204030204" pitchFamily="34" charset="0"/>
              </a:rPr>
              <a:t>, and not the relative timing of the movements between each other.</a:t>
            </a:r>
            <a:endPar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endParaRPr>
          </a:p>
          <a:p>
            <a:endParaRPr lang="en-GB" sz="1400" dirty="0">
              <a:latin typeface="Calibri Light"/>
            </a:endParaRPr>
          </a:p>
        </p:txBody>
      </p:sp>
      <p:pic>
        <p:nvPicPr>
          <p:cNvPr id="12" name="Picture 11">
            <a:extLst>
              <a:ext uri="{FF2B5EF4-FFF2-40B4-BE49-F238E27FC236}">
                <a16:creationId xmlns:a16="http://schemas.microsoft.com/office/drawing/2014/main" id="{4CC8CFC6-4CA7-3006-2C4F-BE0761C4E08B}"/>
              </a:ext>
            </a:extLst>
          </p:cNvPr>
          <p:cNvPicPr>
            <a:picLocks noChangeAspect="1"/>
          </p:cNvPicPr>
          <p:nvPr/>
        </p:nvPicPr>
        <p:blipFill>
          <a:blip r:embed="rId4"/>
          <a:stretch>
            <a:fillRect/>
          </a:stretch>
        </p:blipFill>
        <p:spPr>
          <a:xfrm>
            <a:off x="9370208" y="5179428"/>
            <a:ext cx="2240325" cy="1681169"/>
          </a:xfrm>
          <a:prstGeom prst="rect">
            <a:avLst/>
          </a:prstGeom>
        </p:spPr>
      </p:pic>
      <p:pic>
        <p:nvPicPr>
          <p:cNvPr id="15" name="Picture 14">
            <a:extLst>
              <a:ext uri="{FF2B5EF4-FFF2-40B4-BE49-F238E27FC236}">
                <a16:creationId xmlns:a16="http://schemas.microsoft.com/office/drawing/2014/main" id="{1A044B7D-BE6A-6224-8C37-76C9CC8DBDEF}"/>
              </a:ext>
            </a:extLst>
          </p:cNvPr>
          <p:cNvPicPr>
            <a:picLocks noChangeAspect="1"/>
          </p:cNvPicPr>
          <p:nvPr/>
        </p:nvPicPr>
        <p:blipFill>
          <a:blip r:embed="rId5"/>
          <a:srcRect t="27327" b="39273"/>
          <a:stretch/>
        </p:blipFill>
        <p:spPr>
          <a:xfrm>
            <a:off x="9267034" y="3835106"/>
            <a:ext cx="2616120" cy="534074"/>
          </a:xfrm>
          <a:prstGeom prst="rect">
            <a:avLst/>
          </a:prstGeom>
        </p:spPr>
      </p:pic>
      <p:pic>
        <p:nvPicPr>
          <p:cNvPr id="18" name="Picture 17">
            <a:extLst>
              <a:ext uri="{FF2B5EF4-FFF2-40B4-BE49-F238E27FC236}">
                <a16:creationId xmlns:a16="http://schemas.microsoft.com/office/drawing/2014/main" id="{91F0A995-24F0-29F2-F891-21CFF2A65470}"/>
              </a:ext>
            </a:extLst>
          </p:cNvPr>
          <p:cNvPicPr>
            <a:picLocks noChangeAspect="1"/>
          </p:cNvPicPr>
          <p:nvPr/>
        </p:nvPicPr>
        <p:blipFill>
          <a:blip r:embed="rId5"/>
          <a:srcRect t="58147"/>
          <a:stretch/>
        </p:blipFill>
        <p:spPr>
          <a:xfrm>
            <a:off x="9370208" y="4389797"/>
            <a:ext cx="1517626" cy="682428"/>
          </a:xfrm>
          <a:prstGeom prst="rect">
            <a:avLst/>
          </a:prstGeom>
        </p:spPr>
      </p:pic>
      <p:pic>
        <p:nvPicPr>
          <p:cNvPr id="20" name="Picture 19">
            <a:extLst>
              <a:ext uri="{FF2B5EF4-FFF2-40B4-BE49-F238E27FC236}">
                <a16:creationId xmlns:a16="http://schemas.microsoft.com/office/drawing/2014/main" id="{1ED8E7BA-B6D1-940B-A3B4-A9727D52B8A1}"/>
              </a:ext>
            </a:extLst>
          </p:cNvPr>
          <p:cNvPicPr>
            <a:picLocks noChangeAspect="1"/>
          </p:cNvPicPr>
          <p:nvPr/>
        </p:nvPicPr>
        <p:blipFill>
          <a:blip r:embed="rId5"/>
          <a:srcRect b="70058"/>
          <a:stretch/>
        </p:blipFill>
        <p:spPr>
          <a:xfrm>
            <a:off x="9301182" y="3261660"/>
            <a:ext cx="1866720" cy="488219"/>
          </a:xfrm>
          <a:prstGeom prst="rect">
            <a:avLst/>
          </a:prstGeom>
        </p:spPr>
      </p:pic>
    </p:spTree>
    <p:extLst>
      <p:ext uri="{BB962C8B-B14F-4D97-AF65-F5344CB8AC3E}">
        <p14:creationId xmlns:p14="http://schemas.microsoft.com/office/powerpoint/2010/main" val="3779239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a:extLst>
            <a:ext uri="{FF2B5EF4-FFF2-40B4-BE49-F238E27FC236}">
              <a16:creationId xmlns:a16="http://schemas.microsoft.com/office/drawing/2014/main" id="{72F76DF2-98AC-72F4-D8D4-54F821217486}"/>
            </a:ext>
          </a:extLst>
        </p:cNvPr>
        <p:cNvGrpSpPr/>
        <p:nvPr/>
      </p:nvGrpSpPr>
      <p:grpSpPr>
        <a:xfrm>
          <a:off x="0" y="0"/>
          <a:ext cx="0" cy="0"/>
          <a:chOff x="0" y="0"/>
          <a:chExt cx="0" cy="0"/>
        </a:xfrm>
      </p:grpSpPr>
      <p:sp>
        <p:nvSpPr>
          <p:cNvPr id="2" name="Google Shape;214;p44">
            <a:extLst>
              <a:ext uri="{FF2B5EF4-FFF2-40B4-BE49-F238E27FC236}">
                <a16:creationId xmlns:a16="http://schemas.microsoft.com/office/drawing/2014/main" id="{098582FC-C1B5-C34F-FD00-D88206732A02}"/>
              </a:ext>
            </a:extLst>
          </p:cNvPr>
          <p:cNvSpPr txBox="1">
            <a:spLocks/>
          </p:cNvSpPr>
          <p:nvPr/>
        </p:nvSpPr>
        <p:spPr>
          <a:xfrm>
            <a:off x="873182" y="89214"/>
            <a:ext cx="6905323" cy="1708151"/>
          </a:xfrm>
          <a:prstGeom prst="rect">
            <a:avLst/>
          </a:prstGeom>
        </p:spPr>
        <p:txBody>
          <a:bodyPr spcFirstLastPara="1" vert="horz" lIns="121920" tIns="60960" rIns="121920" bIns="60960" rtlCol="0" anchor="ctr"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4000" dirty="0"/>
              <a:t>Dynamic Time Warping</a:t>
            </a:r>
            <a:endParaRPr lang="en-US" sz="4000" dirty="0"/>
          </a:p>
        </p:txBody>
      </p:sp>
      <p:sp>
        <p:nvSpPr>
          <p:cNvPr id="5" name="Google Shape;215;p44">
            <a:extLst>
              <a:ext uri="{FF2B5EF4-FFF2-40B4-BE49-F238E27FC236}">
                <a16:creationId xmlns:a16="http://schemas.microsoft.com/office/drawing/2014/main" id="{51DBA789-24D5-C850-878B-E1787A4E1202}"/>
              </a:ext>
            </a:extLst>
          </p:cNvPr>
          <p:cNvSpPr txBox="1">
            <a:spLocks/>
          </p:cNvSpPr>
          <p:nvPr/>
        </p:nvSpPr>
        <p:spPr>
          <a:xfrm>
            <a:off x="1024099" y="3204423"/>
            <a:ext cx="3904407" cy="1090912"/>
          </a:xfrm>
          <a:prstGeom prst="rect">
            <a:avLst/>
          </a:prstGeom>
        </p:spPr>
        <p:txBody>
          <a:bodyPr spcFirstLastPara="1" wrap="square" lIns="121900" tIns="121900" rIns="121900" bIns="121900" anchor="t" anchorCtr="0">
            <a:noAutofit/>
          </a:bodyPr>
          <a:lstStyle/>
          <a:p>
            <a:pPr marL="838190" lvl="1" indent="-380990">
              <a:buChar char="•"/>
            </a:pPr>
            <a:endParaRPr lang="en" sz="2000" dirty="0">
              <a:latin typeface="Calibri Light"/>
            </a:endParaRPr>
          </a:p>
        </p:txBody>
      </p:sp>
      <p:cxnSp>
        <p:nvCxnSpPr>
          <p:cNvPr id="6" name="Google Shape;216;p44">
            <a:extLst>
              <a:ext uri="{FF2B5EF4-FFF2-40B4-BE49-F238E27FC236}">
                <a16:creationId xmlns:a16="http://schemas.microsoft.com/office/drawing/2014/main" id="{5FF5EA2A-6A00-D3E9-A0F9-57732811D96A}"/>
              </a:ext>
            </a:extLst>
          </p:cNvPr>
          <p:cNvCxnSpPr/>
          <p:nvPr/>
        </p:nvCxnSpPr>
        <p:spPr>
          <a:xfrm>
            <a:off x="7419183" y="1638808"/>
            <a:ext cx="2128601"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9" name="Google Shape;215;p44">
            <a:extLst>
              <a:ext uri="{FF2B5EF4-FFF2-40B4-BE49-F238E27FC236}">
                <a16:creationId xmlns:a16="http://schemas.microsoft.com/office/drawing/2014/main" id="{524CCFAB-98F6-A92B-4139-060E9B4D839A}"/>
              </a:ext>
            </a:extLst>
          </p:cNvPr>
          <p:cNvSpPr txBox="1">
            <a:spLocks/>
          </p:cNvSpPr>
          <p:nvPr/>
        </p:nvSpPr>
        <p:spPr>
          <a:xfrm>
            <a:off x="787189" y="1302361"/>
            <a:ext cx="8840370" cy="4031800"/>
          </a:xfrm>
          <a:prstGeom prst="rect">
            <a:avLst/>
          </a:prstGeom>
        </p:spPr>
        <p:txBody>
          <a:bodyPr spcFirstLastPara="1" wrap="square" lIns="121900" tIns="121900" rIns="121900" bIns="121900" anchor="t" anchorCtr="0">
            <a:noAutofit/>
          </a:bodyPr>
          <a:lstStyle/>
          <a:p>
            <a:pPr marL="0" marR="0"/>
            <a:r>
              <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rPr>
              <a:t>2. </a:t>
            </a:r>
            <a:r>
              <a:rPr lang="en-GB" sz="1400" dirty="0">
                <a:solidFill>
                  <a:srgbClr val="2F2F2F"/>
                </a:solidFill>
                <a:latin typeface="Calibri" panose="020F0502020204030204" pitchFamily="34" charset="0"/>
                <a:ea typeface="Calibri" panose="020F0502020204030204" pitchFamily="34" charset="0"/>
                <a:cs typeface="Calibri" panose="020F0502020204030204" pitchFamily="34" charset="0"/>
              </a:rPr>
              <a:t>‘Anchored DTW’: In DTW not only do we gain a similarity score, but we also gain a ‘matching’ which tells us which points on one curve are being matched to points on the other curve. This essentially tells us how a curve has been warped. So, we will pick some key joint, like the elbow (as this captures the racket) – hence we will synchronise the users elbow movement to the professionals, gaining the warping pattern. Then we will project with warping pattern onto the other users of joint’s curves so that the are warped in the same way as the elbow. Hence any out of synchronisation from other joints relative to the fixed ‘elbow’ will be captured. We will then use Euclidian distance to gain similarity scores for all the join-angles. The advantage is there is no overfitting, as every joint will be warped in the same way, while still normalising for speed and strength in the user's arm.</a:t>
            </a:r>
          </a:p>
          <a:p>
            <a:pPr marL="0" marR="0"/>
            <a:endParaRPr lang="en-GB" sz="1400" dirty="0">
              <a:solidFill>
                <a:srgbClr val="2F2F2F"/>
              </a:solidFill>
              <a:latin typeface="Calibri" panose="020F0502020204030204" pitchFamily="34" charset="0"/>
              <a:ea typeface="Calibri" panose="020F0502020204030204" pitchFamily="34" charset="0"/>
              <a:cs typeface="Calibri" panose="020F0502020204030204" pitchFamily="34" charset="0"/>
            </a:endParaRPr>
          </a:p>
          <a:p>
            <a:pPr marL="0" marR="0"/>
            <a:r>
              <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rPr>
              <a:t>3. Multi-dimensional</a:t>
            </a:r>
            <a:r>
              <a:rPr lang="en-GB" sz="1400" dirty="0">
                <a:solidFill>
                  <a:srgbClr val="2F2F2F"/>
                </a:solidFill>
                <a:latin typeface="Calibri" panose="020F0502020204030204" pitchFamily="34" charset="0"/>
                <a:ea typeface="Calibri" panose="020F0502020204030204" pitchFamily="34" charset="0"/>
                <a:cs typeface="Calibri" panose="020F0502020204030204" pitchFamily="34" charset="0"/>
              </a:rPr>
              <a:t> DTW – This is an adaption of the normal DTW dynamic programming algorithm. This compares DTW with multiple variables for the curves. Hence each point in the curve now is a vector instead of a number. This could be used with comparing our 10 joint angles however we have to be careful as the more variable used, the less meaningful and accurate the results of DTW, as the algorithm is having to satisfy many curves simultaneously is can end up not matching any of the pairs very well. There are varying qualities to implementations as this is still being developed and some implementations are yet to be coded. 10 different variables like we have could potentially cause this problem. The advantage is that we warp all of the users curves in unison so avoid ‘overfitting’.</a:t>
            </a:r>
          </a:p>
          <a:p>
            <a:pPr marL="0" marR="0"/>
            <a:endPar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endParaRPr>
          </a:p>
          <a:p>
            <a:pPr marL="0" marR="0"/>
            <a:r>
              <a:rPr lang="en-GB" sz="1400" dirty="0">
                <a:solidFill>
                  <a:srgbClr val="2F2F2F"/>
                </a:solidFill>
                <a:latin typeface="Calibri" panose="020F0502020204030204" pitchFamily="34" charset="0"/>
                <a:ea typeface="Calibri" panose="020F0502020204030204" pitchFamily="34" charset="0"/>
                <a:cs typeface="Calibri" panose="020F0502020204030204" pitchFamily="34" charset="0"/>
              </a:rPr>
              <a:t>Conclusion: I will experiment with both method 2 and 3 to determine which is most viable for pose comparisons.</a:t>
            </a:r>
          </a:p>
          <a:p>
            <a:pPr marL="0" marR="0"/>
            <a:r>
              <a:rPr lang="en-GB" sz="1400" dirty="0">
                <a:solidFill>
                  <a:srgbClr val="2F2F2F"/>
                </a:solidFill>
                <a:latin typeface="Calibri" panose="020F0502020204030204" pitchFamily="34" charset="0"/>
                <a:ea typeface="Calibri" panose="020F0502020204030204" pitchFamily="34" charset="0"/>
                <a:cs typeface="Calibri" panose="020F0502020204030204" pitchFamily="34" charset="0"/>
              </a:rPr>
              <a:t>I will consider which achieves the aim and secondary aim best.</a:t>
            </a:r>
          </a:p>
          <a:p>
            <a:pPr marL="0" marR="0"/>
            <a:endParaRPr lang="en-GB" sz="1400" dirty="0">
              <a:solidFill>
                <a:srgbClr val="2F2F2F"/>
              </a:solidFill>
              <a:effectLst/>
              <a:latin typeface="Calibri" panose="020F0502020204030204" pitchFamily="34" charset="0"/>
              <a:ea typeface="Calibri" panose="020F0502020204030204" pitchFamily="34" charset="0"/>
              <a:cs typeface="Calibri" panose="020F0502020204030204" pitchFamily="34" charset="0"/>
            </a:endParaRPr>
          </a:p>
          <a:p>
            <a:pPr marL="0" marR="0"/>
            <a:r>
              <a:rPr lang="en-GB" sz="2800" dirty="0">
                <a:solidFill>
                  <a:srgbClr val="2F2F2F"/>
                </a:solidFill>
                <a:latin typeface="Calibri" panose="020F0502020204030204" pitchFamily="34" charset="0"/>
                <a:ea typeface="Calibri" panose="020F0502020204030204" pitchFamily="34" charset="0"/>
                <a:cs typeface="Calibri" panose="020F0502020204030204" pitchFamily="34" charset="0"/>
              </a:rPr>
              <a:t>Demonstration of code so far</a:t>
            </a:r>
            <a:endParaRPr lang="en-GB" sz="2800" dirty="0">
              <a:solidFill>
                <a:srgbClr val="2F2F2F"/>
              </a:solidFill>
              <a:effectLst/>
              <a:latin typeface="Calibri" panose="020F0502020204030204" pitchFamily="34" charset="0"/>
              <a:ea typeface="Calibri" panose="020F0502020204030204" pitchFamily="34" charset="0"/>
              <a:cs typeface="Calibri" panose="020F0502020204030204" pitchFamily="34" charset="0"/>
            </a:endParaRPr>
          </a:p>
        </p:txBody>
      </p:sp>
      <p:pic>
        <p:nvPicPr>
          <p:cNvPr id="8" name="Picture 2" descr="2. Determining Joints 11 &#10;O. nose &#10;1. left_eye_inner &#10;2. left_eye &#10;3, left_eye_outer &#10;4. &#10;5. right_eye &#10;6. right_eye_outer &#10;7, left_ear &#10;right_ear &#10;9. mouth deft &#10;10. &#10;mouth_right &#10;11. left_shoulder &#10;12. &#10;right_shoulder &#10;13. &#10;left_elbow &#10;14, &#10;right_elbow &#10;left_wrist &#10;15 &#10;16, &#10;right_wrist &#10;17. &#10;18, &#10;19. &#10;20 &#10;21 &#10;left_pinky &#10;right_pinky &#10;left_index &#10;right_index &#10;left_thumb &#10;right_thumb &#10;22 &#10;23. &#10;left_hip &#10;24, &#10;right_hip &#10;left_knee &#10;25, &#10;right_knee &#10;26 &#10;27 &#10;left_ankle &#10;28. &#10;right_ankle &#10;29. left_heel &#10;30. &#10;right-heel &#10;31, &#10;32. right_foot_index ">
            <a:extLst>
              <a:ext uri="{FF2B5EF4-FFF2-40B4-BE49-F238E27FC236}">
                <a16:creationId xmlns:a16="http://schemas.microsoft.com/office/drawing/2014/main" id="{7BEA9156-5D66-5214-D092-B9B30B214A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27558" y="705022"/>
            <a:ext cx="2193994" cy="1298142"/>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5598233-8E2B-1F5A-AE7D-06A4E0B3F2B5}"/>
              </a:ext>
            </a:extLst>
          </p:cNvPr>
          <p:cNvPicPr>
            <a:picLocks noChangeAspect="1"/>
          </p:cNvPicPr>
          <p:nvPr/>
        </p:nvPicPr>
        <p:blipFill>
          <a:blip r:embed="rId4"/>
          <a:stretch>
            <a:fillRect/>
          </a:stretch>
        </p:blipFill>
        <p:spPr>
          <a:xfrm>
            <a:off x="9117027" y="4255014"/>
            <a:ext cx="3074973" cy="1384376"/>
          </a:xfrm>
          <a:prstGeom prst="rect">
            <a:avLst/>
          </a:prstGeom>
        </p:spPr>
      </p:pic>
    </p:spTree>
    <p:extLst>
      <p:ext uri="{BB962C8B-B14F-4D97-AF65-F5344CB8AC3E}">
        <p14:creationId xmlns:p14="http://schemas.microsoft.com/office/powerpoint/2010/main" val="148597815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Organic</Template>
  <TotalTime>35</TotalTime>
  <Words>726</Words>
  <Application>Microsoft Office PowerPoint</Application>
  <PresentationFormat>Widescreen</PresentationFormat>
  <Paragraphs>18</Paragraphs>
  <Slides>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Aptos</vt:lpstr>
      <vt:lpstr>Arial</vt:lpstr>
      <vt:lpstr>Calibri</vt:lpstr>
      <vt:lpstr>Calibri Light</vt:lpstr>
      <vt:lpstr>Garamond</vt:lpstr>
      <vt:lpstr>Organic</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GAJAWADA, PRANAV (UG)</dc:creator>
  <cp:lastModifiedBy>GAJAWADA, PRANAV (UG)</cp:lastModifiedBy>
  <cp:revision>3</cp:revision>
  <dcterms:created xsi:type="dcterms:W3CDTF">2024-11-05T08:31:40Z</dcterms:created>
  <dcterms:modified xsi:type="dcterms:W3CDTF">2024-11-05T09:07:13Z</dcterms:modified>
</cp:coreProperties>
</file>

<file path=docProps/thumbnail.jpeg>
</file>